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3" r:id="rId9"/>
    <p:sldId id="264" r:id="rId10"/>
    <p:sldId id="265" r:id="rId11"/>
    <p:sldId id="267" r:id="rId12"/>
    <p:sldId id="269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D1AA0-84A5-4131-9156-72A797D7B2AE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181AD-9C00-4375-B257-4215907E1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0A588-A1EF-4972-A59E-00ABC0143F9F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F9100-A34C-451A-9B1F-71312DA44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7A3FF-2CDF-47FE-B7A9-19700172697D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E0CCB-3A8C-437C-98F8-E41282EFF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6AA99-69A5-4665-9724-A0348EE7B09C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2617A-7A7D-400E-B92A-6F6473FFB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02A47-569B-4DA7-A555-9188B486C211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57D8F-664A-45BB-8867-BD94CBCD0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DB602-ED76-4495-9E0B-F1382BFE3349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09EED-4C6A-4B07-96D8-90CAC2790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B1248-3251-4FF5-A43F-079C3863D2A8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0D5C7-DC2B-4563-AC2F-889CE2F490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2997C-FA65-433E-A020-E029F389A44A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6B4B-1E45-46E3-B5E0-E9C07A8DC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35D8D-C05A-49A9-B380-E60F61D8273E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229FB-B742-4B86-B2ED-7DD4A58E8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A9E55-F766-4D9D-B1A1-9BBA81385F37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36D41-01E2-4AEC-B703-404B2D593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637E3-3BFA-477E-AF27-AD4401D959F1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E1301-3A22-4200-ADDD-C20D4B796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820E47-0FB0-4BFA-B5F9-CC8F09FD8641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7D5F69-32CD-4F00-A657-D43D5B633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0"/>
            <a:ext cx="80772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u="sng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Errors in Sampling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639763"/>
            <a:ext cx="8077200" cy="15700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Sampling Errors-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Errors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caused by 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the act of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taking a sample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.  Makes sample results inaccurate.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2468563"/>
            <a:ext cx="8077200" cy="157003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Random Sampling Error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Errors caused by the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chance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in selecting a random sample.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4267200"/>
            <a:ext cx="8077200" cy="20621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Nonsampling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Error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Errors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not related 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to the act of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selecting a sample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from the population.  They can even be present in a census.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286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u="sng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Ways to take samples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" y="914400"/>
            <a:ext cx="8763000" cy="50165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Example: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</a:rPr>
              <a:t>At a university, there are 1000 male professors and 500 female professors.  To take an accurate sample of the university faculty’s opinions, we decide to take a sample of 100 male professors and 50 female.  This sample of 150 professors is a good representation of the faculty.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</a:rPr>
              <a:t>Why is this not an SRS?  What was their process?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Stratified Random Sample (NOT simple random):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863600"/>
            <a:ext cx="8763000" cy="15684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Divide population into groups with something in common (called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STRATA)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	Example: gender, age, etc.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2743200"/>
            <a:ext cx="8763000" cy="15700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2) Take separate SRS in each strata and combine these to make the full sample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	- can sometimes be a % of each strata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38200"/>
            <a:ext cx="8763000" cy="5794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sz="3200" b="1" i="1">
                <a:solidFill>
                  <a:srgbClr val="632523"/>
                </a:solidFill>
                <a:latin typeface="Calibri" pitchFamily="34" charset="0"/>
              </a:rPr>
              <a:t>Try p. 119 #68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"/>
            <a:ext cx="8763000" cy="5794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b="1" i="1">
                <a:solidFill>
                  <a:srgbClr val="632523"/>
                </a:solidFill>
                <a:latin typeface="Calibri" pitchFamily="34" charset="0"/>
              </a:rPr>
              <a:t>Probability Sample-</a:t>
            </a:r>
          </a:p>
        </p:txBody>
      </p:sp>
      <p:sp>
        <p:nvSpPr>
          <p:cNvPr id="2" name="TextBox 3"/>
          <p:cNvSpPr txBox="1"/>
          <p:nvPr/>
        </p:nvSpPr>
        <p:spPr>
          <a:xfrm>
            <a:off x="228600" y="838200"/>
            <a:ext cx="8763000" cy="5794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>
                <a:solidFill>
                  <a:srgbClr val="632523"/>
                </a:solidFill>
                <a:latin typeface="Calibri" pitchFamily="34" charset="0"/>
              </a:rPr>
              <a:t>* Chosen by chance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228600" y="1447800"/>
            <a:ext cx="8763000" cy="10668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>
                <a:solidFill>
                  <a:srgbClr val="632523"/>
                </a:solidFill>
                <a:latin typeface="Calibri" pitchFamily="34" charset="0"/>
              </a:rPr>
              <a:t>* Give a chance to each individual, but </a:t>
            </a:r>
            <a:r>
              <a:rPr lang="en-US" sz="3200" b="1" i="1" dirty="0">
                <a:solidFill>
                  <a:srgbClr val="632523"/>
                </a:solidFill>
                <a:latin typeface="Calibri" pitchFamily="34" charset="0"/>
              </a:rPr>
              <a:t>not always</a:t>
            </a:r>
            <a:r>
              <a:rPr lang="en-US" sz="3200" i="1" dirty="0">
                <a:solidFill>
                  <a:srgbClr val="632523"/>
                </a:solidFill>
                <a:latin typeface="Calibri" pitchFamily="34" charset="0"/>
              </a:rPr>
              <a:t> an equal chance.</a:t>
            </a:r>
          </a:p>
        </p:txBody>
      </p:sp>
      <p:sp>
        <p:nvSpPr>
          <p:cNvPr id="5" name="TextBox 3"/>
          <p:cNvSpPr txBox="1"/>
          <p:nvPr/>
        </p:nvSpPr>
        <p:spPr>
          <a:xfrm>
            <a:off x="228600" y="2544763"/>
            <a:ext cx="8763000" cy="57943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>
                <a:solidFill>
                  <a:srgbClr val="632523"/>
                </a:solidFill>
                <a:latin typeface="Calibri" pitchFamily="34" charset="0"/>
              </a:rPr>
              <a:t>* We must know what chance each sample has</a:t>
            </a:r>
          </a:p>
        </p:txBody>
      </p:sp>
      <p:sp>
        <p:nvSpPr>
          <p:cNvPr id="6" name="TextBox 3"/>
          <p:cNvSpPr txBox="1"/>
          <p:nvPr/>
        </p:nvSpPr>
        <p:spPr>
          <a:xfrm>
            <a:off x="228600" y="3154363"/>
            <a:ext cx="8763000" cy="57943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 smtClean="0">
                <a:solidFill>
                  <a:srgbClr val="632523"/>
                </a:solidFill>
                <a:latin typeface="Calibri" pitchFamily="34" charset="0"/>
              </a:rPr>
              <a:t>		Example: The lottery</a:t>
            </a:r>
            <a:endParaRPr lang="en-US" sz="3200" i="1" dirty="0">
              <a:solidFill>
                <a:srgbClr val="63252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0"/>
            <a:ext cx="8763000" cy="155416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sz="3200" b="1" i="1">
                <a:solidFill>
                  <a:srgbClr val="632523"/>
                </a:solidFill>
                <a:latin typeface="Calibri" pitchFamily="34" charset="0"/>
              </a:rPr>
              <a:t>Questions to ask before you believe a poll:</a:t>
            </a:r>
          </a:p>
          <a:p>
            <a:pPr marL="514350" indent="-514350" algn="ctr"/>
            <a:endParaRPr lang="en-US" sz="3200" b="1" i="1">
              <a:solidFill>
                <a:srgbClr val="632523"/>
              </a:solidFill>
              <a:latin typeface="Calibri" pitchFamily="34" charset="0"/>
            </a:endParaRPr>
          </a:p>
          <a:p>
            <a:pPr marL="514350" indent="-514350" algn="ctr"/>
            <a:r>
              <a:rPr lang="en-US" sz="3200" b="1" i="1">
                <a:solidFill>
                  <a:srgbClr val="632523"/>
                </a:solidFill>
                <a:latin typeface="Calibri" pitchFamily="34" charset="0"/>
              </a:rPr>
              <a:t>p. 121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38200"/>
            <a:ext cx="8763000" cy="5794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sz="3200" i="1">
                <a:solidFill>
                  <a:srgbClr val="632523"/>
                </a:solidFill>
                <a:latin typeface="Calibri" pitchFamily="34" charset="0"/>
              </a:rPr>
              <a:t>Try the book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077200" cy="157003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Bad Sampling methods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Ex: bias samples, voluntary response samples, convenience samples,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0772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u="sng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Common Types </a:t>
            </a:r>
            <a:r>
              <a:rPr lang="en-US" sz="3200" b="1" u="sng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of Errors</a:t>
            </a:r>
            <a:r>
              <a:rPr lang="en-US" sz="3200" b="1" u="sng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9906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Undercoverage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2351087"/>
            <a:ext cx="8077200" cy="107791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When some groups of the population are left out of the sample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3606800"/>
            <a:ext cx="80772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On purpose or by accident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4678362"/>
            <a:ext cx="86106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Examples: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Call-in poll, stopping people @ mall, mailings, standing by back door of school, etc.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1600200"/>
            <a:ext cx="80772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Sampling Error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1524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Processing Errors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762000"/>
            <a:ext cx="77724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</a:t>
            </a:r>
            <a:r>
              <a:rPr lang="en-US" sz="3200" i="1" dirty="0" err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Nonsampling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error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1397000"/>
            <a:ext cx="77724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Mistakes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2006600"/>
            <a:ext cx="7772400" cy="255428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Examples: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doing arithmetic wrong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typos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recording wrong numbers/info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losing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Response Error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6002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When subjects give an incorrect response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2474912"/>
            <a:ext cx="8763000" cy="255428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Examples: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lying (especially with sensitive questions)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remembering info incorrectly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don’t understand question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etc.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863600"/>
            <a:ext cx="80772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* </a:t>
            </a:r>
            <a:r>
              <a:rPr lang="en-US" sz="3200" i="1" dirty="0" err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Nonsampling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error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Nonresponse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Error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512887"/>
            <a:ext cx="8763000" cy="107791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Failure to obtain data from an individual in the sample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2657475"/>
            <a:ext cx="8763000" cy="107632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Happens b/c subjects refuse to respond or can’t be contacted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3844925"/>
            <a:ext cx="8763000" cy="255587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Examples: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not answering phone/ hanging up phone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not sending back mailing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absent on day of poll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refuse to write answers on a survey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838200"/>
            <a:ext cx="80772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* </a:t>
            </a:r>
            <a:r>
              <a:rPr lang="en-US" sz="3200" i="1" dirty="0" err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Nonsampling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error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Wording of questions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8763000" cy="58578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When a question: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22352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is confusing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2895600"/>
            <a:ext cx="8763000" cy="107791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uses big words or technical language that 	most people don’t understand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4029075"/>
            <a:ext cx="8763000" cy="107632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uses a word that has more than one 	meaning and doesn’t clarify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5181600"/>
            <a:ext cx="8763000" cy="15700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ARE SLANTED 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towards one response (based 	on the question alone or a statement with the 	question</a:t>
            </a:r>
            <a:endParaRPr lang="en-US" sz="32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838200"/>
            <a:ext cx="80772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* Usually sampling error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What to do about </a:t>
            </a:r>
            <a:r>
              <a:rPr lang="en-US" sz="3200" b="1" i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nonsampling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errors: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For </a:t>
            </a:r>
            <a:r>
              <a:rPr lang="en-US" sz="3200" i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nonresponse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… just select another individual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4478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Weight the responses based on who responds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0" y="2209800"/>
            <a:ext cx="8229600" cy="15700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Example: If twice as many rural homes respond than urban homes, give more weight to the responses from the urban.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4478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Complete the book problems with a partner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400</Words>
  <Application>Microsoft Office PowerPoint</Application>
  <PresentationFormat>On-screen Show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 Senske</dc:creator>
  <cp:lastModifiedBy>Lauren Senske</cp:lastModifiedBy>
  <cp:revision>14</cp:revision>
  <dcterms:created xsi:type="dcterms:W3CDTF">2009-09-16T17:42:58Z</dcterms:created>
  <dcterms:modified xsi:type="dcterms:W3CDTF">2009-09-17T17:00:42Z</dcterms:modified>
</cp:coreProperties>
</file>